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6" r:id="rId3"/>
    <p:sldId id="264" r:id="rId4"/>
    <p:sldId id="257" r:id="rId5"/>
    <p:sldId id="274" r:id="rId6"/>
    <p:sldId id="259" r:id="rId7"/>
    <p:sldId id="275" r:id="rId8"/>
    <p:sldId id="266" r:id="rId9"/>
    <p:sldId id="27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81" r:id="rId18"/>
    <p:sldId id="277" r:id="rId19"/>
    <p:sldId id="258" r:id="rId20"/>
    <p:sldId id="278" r:id="rId21"/>
    <p:sldId id="279" r:id="rId22"/>
    <p:sldId id="265" r:id="rId23"/>
    <p:sldId id="263" r:id="rId24"/>
    <p:sldId id="280" r:id="rId25"/>
    <p:sldId id="283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21" d="100"/>
          <a:sy n="21" d="100"/>
        </p:scale>
        <p:origin x="975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50379-1EB7-4F22-9C47-55A450C4E5B7}" type="datetimeFigureOut">
              <a:rPr lang="zh-TW" altLang="en-US" smtClean="0"/>
              <a:t>2023/5/10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2FF3C-EA48-43F6-A361-26EEB27344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4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39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3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97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66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00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2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970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8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13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79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fld id="{66EB53D8-1E28-47A0-B451-AAAD3023C2F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518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.alphacamp.co/blog/data-analysis-too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.alphacamp.co/blog/data-analysis-tool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ooks.com.tw/products/0010765950?sloc=ma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books.com.tw/products/0010889181?sloc=mai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cmc.com.tw/shop_content.aspx?type=book&amp;id=1692" TargetMode="External"/><Relationship Id="rId2" Type="http://schemas.openxmlformats.org/officeDocument/2006/relationships/hyperlink" Target="https://www.opview.com.tw/product-tren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public.tableau.com/app/discover" TargetMode="Externa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62" y="324374"/>
            <a:ext cx="3810000" cy="381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20362" y="4366470"/>
            <a:ext cx="3947021" cy="1686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簽到連結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未簽到同學請簽到，已簽到的同學不用再點第二次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65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8038" indent="-808038">
              <a:buFont typeface="+mj-ea"/>
              <a:buAutoNum type="ea1ChtPeriod" startAt="3"/>
            </a:pPr>
            <a:r>
              <a:rPr lang="zh-TW" altLang="en-US" dirty="0"/>
              <a:t>本書教會三件事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我們</a:t>
            </a:r>
            <a:r>
              <a:rPr lang="zh-TW" altLang="en-US" dirty="0"/>
              <a:t>應</a:t>
            </a:r>
            <a:r>
              <a:rPr lang="zh-TW" altLang="en-US" dirty="0" smtClean="0"/>
              <a:t>該</a:t>
            </a:r>
            <a:r>
              <a:rPr lang="zh-TW" altLang="en-US" dirty="0"/>
              <a:t>如何看待數據</a:t>
            </a:r>
            <a:r>
              <a:rPr lang="zh-TW" altLang="en-US" dirty="0" smtClean="0"/>
              <a:t>能夠發揮</a:t>
            </a:r>
            <a:r>
              <a:rPr lang="zh-TW" altLang="en-US" dirty="0"/>
              <a:t>的價值</a:t>
            </a:r>
            <a:r>
              <a:rPr lang="zh-TW" altLang="en-US" dirty="0" smtClean="0"/>
              <a:t>？（</a:t>
            </a:r>
            <a:r>
              <a:rPr lang="zh-TW" altLang="en-US" dirty="0" smtClean="0">
                <a:solidFill>
                  <a:srgbClr val="FF0000"/>
                </a:solidFill>
              </a:rPr>
              <a:t>處理數據的方法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我們應該</a:t>
            </a:r>
            <a:r>
              <a:rPr lang="zh-TW" altLang="en-US" dirty="0"/>
              <a:t>如何從數據中分析消費者心理</a:t>
            </a:r>
            <a:r>
              <a:rPr lang="zh-TW" altLang="en-US" dirty="0" smtClean="0"/>
              <a:t>？（</a:t>
            </a:r>
            <a:r>
              <a:rPr lang="zh-TW" altLang="en-US" dirty="0" smtClean="0">
                <a:solidFill>
                  <a:srgbClr val="FF0000"/>
                </a:solidFill>
              </a:rPr>
              <a:t>瞭解消費者心理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我們應該如何解讀數據，</a:t>
            </a:r>
            <a:r>
              <a:rPr lang="zh-TW" altLang="en-US" dirty="0"/>
              <a:t>有效運用在行銷上</a:t>
            </a:r>
            <a:r>
              <a:rPr lang="zh-TW" altLang="en-US" dirty="0" smtClean="0"/>
              <a:t>？（</a:t>
            </a:r>
            <a:r>
              <a:rPr lang="zh-TW" altLang="en-US" dirty="0" smtClean="0">
                <a:solidFill>
                  <a:srgbClr val="FF0000"/>
                </a:solidFill>
              </a:rPr>
              <a:t>做好精準行銷</a:t>
            </a:r>
            <a:r>
              <a:rPr lang="zh-TW" altLang="en-US" dirty="0" smtClean="0"/>
              <a:t>）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25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0" dirty="0"/>
              <a:t>(</a:t>
            </a:r>
            <a:r>
              <a:rPr lang="zh-TW" altLang="en-US" sz="4000" b="0" dirty="0"/>
              <a:t>一</a:t>
            </a:r>
            <a:r>
              <a:rPr lang="en-US" altLang="zh-TW" sz="4000" b="0" dirty="0"/>
              <a:t>)</a:t>
            </a:r>
            <a:r>
              <a:rPr lang="zh-TW" altLang="en-US" sz="4000" b="0" dirty="0"/>
              <a:t>我們應該如何看待數據</a:t>
            </a:r>
            <a:r>
              <a:rPr lang="zh-TW" altLang="en-US" sz="4000" b="0" dirty="0" smtClean="0"/>
              <a:t>能夠發揮</a:t>
            </a:r>
            <a:r>
              <a:rPr lang="zh-TW" altLang="en-US" sz="4000" b="0" dirty="0"/>
              <a:t>的價值？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3000" dirty="0"/>
              <a:t>數據就像滿地的珠子</a:t>
            </a:r>
            <a:r>
              <a:rPr lang="zh-TW" altLang="en-US" sz="3000" dirty="0" smtClean="0"/>
              <a:t>，試著找出</a:t>
            </a:r>
            <a:r>
              <a:rPr lang="zh-TW" altLang="en-US" sz="3000" dirty="0"/>
              <a:t>穿珠造鍊的好</a:t>
            </a:r>
            <a:r>
              <a:rPr lang="zh-TW" altLang="en-US" sz="3000" dirty="0" smtClean="0"/>
              <a:t>方法（內隱知識）</a:t>
            </a:r>
            <a:endParaRPr lang="en-US" altLang="zh-TW" sz="3000" dirty="0" smtClean="0"/>
          </a:p>
          <a:p>
            <a:pPr lvl="1">
              <a:spcAft>
                <a:spcPts val="1200"/>
              </a:spcAft>
            </a:pPr>
            <a:r>
              <a:rPr lang="zh-TW" altLang="en-US" sz="2600" dirty="0" smtClean="0"/>
              <a:t>工匠們在設計</a:t>
            </a:r>
            <a:r>
              <a:rPr lang="zh-TW" altLang="en-US" sz="2600" dirty="0"/>
              <a:t>認知與工藝</a:t>
            </a:r>
            <a:r>
              <a:rPr lang="zh-TW" altLang="en-US" sz="2600" dirty="0" smtClean="0"/>
              <a:t>技術程度</a:t>
            </a:r>
            <a:r>
              <a:rPr lang="zh-TW" altLang="en-US" sz="2600" dirty="0"/>
              <a:t>上的</a:t>
            </a:r>
            <a:r>
              <a:rPr lang="zh-TW" altLang="en-US" sz="2600" dirty="0" smtClean="0"/>
              <a:t>差異，不會串出一模一樣的珠寶。</a:t>
            </a:r>
            <a:endParaRPr lang="zh-TW" altLang="en-US" sz="2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zh-TW" altLang="en-US" sz="3000" dirty="0" smtClean="0">
                <a:solidFill>
                  <a:prstClr val="black"/>
                </a:solidFill>
              </a:rPr>
              <a:t>從企業經營角度，思考手邊還有哪些可用的工具？</a:t>
            </a:r>
            <a:endParaRPr lang="en-US" altLang="zh-TW" sz="3000" dirty="0" smtClean="0">
              <a:solidFill>
                <a:prstClr val="black"/>
              </a:solidFill>
            </a:endParaRPr>
          </a:p>
          <a:p>
            <a:pPr lvl="1"/>
            <a:r>
              <a:rPr lang="zh-TW" altLang="en-US" sz="2600" dirty="0" smtClean="0">
                <a:solidFill>
                  <a:prstClr val="black"/>
                </a:solidFill>
              </a:rPr>
              <a:t>過去以符合</a:t>
            </a:r>
            <a:r>
              <a:rPr lang="zh-TW" altLang="en-US" sz="2600" dirty="0" smtClean="0">
                <a:solidFill>
                  <a:srgbClr val="FF0000"/>
                </a:solidFill>
              </a:rPr>
              <a:t>年紀</a:t>
            </a:r>
            <a:r>
              <a:rPr lang="zh-TW" altLang="en-US" sz="2600" dirty="0" smtClean="0">
                <a:solidFill>
                  <a:prstClr val="black"/>
                </a:solidFill>
              </a:rPr>
              <a:t>、</a:t>
            </a:r>
            <a:r>
              <a:rPr lang="zh-TW" altLang="en-US" sz="2600" dirty="0" smtClean="0">
                <a:solidFill>
                  <a:srgbClr val="FF0000"/>
                </a:solidFill>
              </a:rPr>
              <a:t>性別</a:t>
            </a:r>
            <a:r>
              <a:rPr lang="zh-TW" altLang="en-US" sz="2600" dirty="0" smtClean="0">
                <a:solidFill>
                  <a:prstClr val="black"/>
                </a:solidFill>
              </a:rPr>
              <a:t>的產品競爭</a:t>
            </a:r>
            <a:r>
              <a:rPr lang="zh-TW" altLang="en-US" sz="2600" dirty="0" smtClean="0">
                <a:solidFill>
                  <a:srgbClr val="FF0000"/>
                </a:solidFill>
              </a:rPr>
              <a:t>不再適用</a:t>
            </a:r>
            <a:r>
              <a:rPr lang="zh-TW" altLang="en-US" sz="2600" dirty="0" smtClean="0">
                <a:solidFill>
                  <a:prstClr val="black"/>
                </a:solidFill>
              </a:rPr>
              <a:t>，必須</a:t>
            </a:r>
            <a:r>
              <a:rPr lang="zh-TW" altLang="en-US" sz="2600" dirty="0" smtClean="0">
                <a:solidFill>
                  <a:srgbClr val="FF0000"/>
                </a:solidFill>
              </a:rPr>
              <a:t>轉向</a:t>
            </a:r>
            <a:r>
              <a:rPr lang="zh-TW" altLang="en-US" sz="2600" dirty="0" smtClean="0">
                <a:solidFill>
                  <a:prstClr val="black"/>
                </a:solidFill>
              </a:rPr>
              <a:t>推出更符合消費者</a:t>
            </a:r>
            <a:r>
              <a:rPr lang="zh-TW" altLang="en-US" sz="2600" dirty="0" smtClean="0">
                <a:solidFill>
                  <a:srgbClr val="FF0000"/>
                </a:solidFill>
              </a:rPr>
              <a:t>個人取向</a:t>
            </a:r>
            <a:r>
              <a:rPr lang="zh-TW" altLang="en-US" sz="2600" dirty="0" smtClean="0">
                <a:solidFill>
                  <a:prstClr val="black"/>
                </a:solidFill>
              </a:rPr>
              <a:t>的產品。</a:t>
            </a:r>
            <a:endParaRPr lang="en-US" altLang="zh-TW" sz="2600" dirty="0" smtClean="0">
              <a:solidFill>
                <a:prstClr val="black"/>
              </a:solidFill>
            </a:endParaRPr>
          </a:p>
          <a:p>
            <a:pPr lvl="1"/>
            <a:r>
              <a:rPr lang="zh-TW" altLang="en-US" sz="2600" dirty="0" smtClean="0">
                <a:solidFill>
                  <a:prstClr val="black"/>
                </a:solidFill>
              </a:rPr>
              <a:t>企業已累積大量歷史的交易數據，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為何不拿來分析？</a:t>
            </a:r>
            <a:endParaRPr lang="en-US" altLang="zh-TW" sz="2600" b="1" dirty="0" smtClean="0">
              <a:solidFill>
                <a:srgbClr val="FF0000"/>
              </a:solidFill>
            </a:endParaRPr>
          </a:p>
          <a:p>
            <a:pPr marL="1341438" lvl="1" indent="-918000">
              <a:buNone/>
            </a:pPr>
            <a:r>
              <a:rPr lang="zh-TW" altLang="en-US" sz="2600" b="1" dirty="0" smtClean="0"/>
              <a:t>例如</a:t>
            </a:r>
            <a:r>
              <a:rPr lang="zh-TW" altLang="en-US" sz="2600" b="1" dirty="0"/>
              <a:t>：消費者的</a:t>
            </a:r>
            <a:r>
              <a:rPr lang="zh-TW" altLang="en-US" sz="2600" b="1" dirty="0">
                <a:solidFill>
                  <a:srgbClr val="FF0000"/>
                </a:solidFill>
              </a:rPr>
              <a:t>購物明細</a:t>
            </a:r>
            <a:r>
              <a:rPr lang="zh-TW" altLang="en-US" sz="2600" b="1" dirty="0"/>
              <a:t>、智慧型手機</a:t>
            </a:r>
            <a:r>
              <a:rPr lang="en-US" altLang="zh-TW" sz="2600" b="1" dirty="0"/>
              <a:t>app</a:t>
            </a:r>
            <a:r>
              <a:rPr lang="zh-TW" altLang="en-US" sz="2600" b="1" dirty="0">
                <a:solidFill>
                  <a:srgbClr val="FF0000"/>
                </a:solidFill>
              </a:rPr>
              <a:t>記錄</a:t>
            </a:r>
            <a:r>
              <a:rPr lang="zh-TW" altLang="en-US" sz="2600" b="1" dirty="0"/>
              <a:t>著</a:t>
            </a:r>
            <a:r>
              <a:rPr lang="zh-TW" altLang="en-US" sz="2600" b="1" dirty="0">
                <a:solidFill>
                  <a:srgbClr val="FF0000"/>
                </a:solidFill>
              </a:rPr>
              <a:t>個人操作行為</a:t>
            </a:r>
            <a:r>
              <a:rPr lang="zh-TW" altLang="en-US" sz="2600" b="1" dirty="0"/>
              <a:t>，積累成數據日誌（</a:t>
            </a:r>
            <a:r>
              <a:rPr lang="zh-TW" altLang="en-US" sz="2600" b="1" dirty="0">
                <a:solidFill>
                  <a:srgbClr val="FF0000"/>
                </a:solidFill>
              </a:rPr>
              <a:t>主動式數據</a:t>
            </a:r>
            <a:r>
              <a:rPr lang="zh-TW" altLang="en-US" sz="2600" b="1" dirty="0"/>
              <a:t>）</a:t>
            </a:r>
            <a:r>
              <a:rPr lang="en-US" altLang="zh-TW" sz="2600" b="1" dirty="0" smtClean="0"/>
              <a:t>……</a:t>
            </a:r>
            <a:endParaRPr lang="en-US" altLang="zh-TW" sz="26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31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0" dirty="0" smtClean="0"/>
              <a:t>(</a:t>
            </a:r>
            <a:r>
              <a:rPr lang="zh-TW" altLang="en-US" sz="4000" b="0" dirty="0" smtClean="0"/>
              <a:t>二</a:t>
            </a:r>
            <a:r>
              <a:rPr lang="en-US" altLang="zh-TW" sz="4000" b="0" dirty="0" smtClean="0"/>
              <a:t>)</a:t>
            </a:r>
            <a:r>
              <a:rPr lang="zh-TW" altLang="en-US" sz="4000" b="0" dirty="0"/>
              <a:t>我們應該如何從數據中分析消費者心理？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188148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/>
              <a:t>掌握數據</a:t>
            </a:r>
            <a:r>
              <a:rPr lang="zh-TW" altLang="en-US" dirty="0"/>
              <a:t>的</a:t>
            </a:r>
            <a:r>
              <a:rPr lang="zh-TW" altLang="en-US" dirty="0" smtClean="0"/>
              <a:t>價值</a:t>
            </a:r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 smtClean="0"/>
              <a:t>讓我們瞭解</a:t>
            </a:r>
            <a:r>
              <a:rPr lang="zh-TW" altLang="en-US" dirty="0"/>
              <a:t>消費者的真實想法，找出</a:t>
            </a:r>
            <a:r>
              <a:rPr lang="zh-TW" altLang="en-US" dirty="0" smtClean="0"/>
              <a:t>滿足消費者需求</a:t>
            </a:r>
            <a:r>
              <a:rPr lang="zh-TW" altLang="en-US" dirty="0"/>
              <a:t>的線索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/>
              <a:t>可透過本書提供必須知道十件事，找到線索；惟須注意兩件事：</a:t>
            </a:r>
            <a:endParaRPr lang="en-US" altLang="zh-TW" dirty="0" smtClean="0"/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dirty="0" smtClean="0"/>
              <a:t>消費者心理，不代表消費者行為。</a:t>
            </a:r>
            <a:r>
              <a:rPr lang="zh-TW" altLang="en-US" sz="2000" dirty="0" smtClean="0"/>
              <a:t>（</a:t>
            </a:r>
            <a:r>
              <a:rPr lang="zh-TW" altLang="en-US" sz="2000" dirty="0">
                <a:solidFill>
                  <a:srgbClr val="FF0000"/>
                </a:solidFill>
              </a:rPr>
              <a:t>填答</a:t>
            </a:r>
            <a:r>
              <a:rPr lang="zh-TW" altLang="en-US" sz="2000" dirty="0" smtClean="0">
                <a:solidFill>
                  <a:srgbClr val="FF0000"/>
                </a:solidFill>
              </a:rPr>
              <a:t>問卷往往受到理性與感性的影響</a:t>
            </a:r>
            <a:r>
              <a:rPr lang="zh-TW" altLang="en-US" sz="2000" dirty="0" smtClean="0"/>
              <a:t>）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dirty="0" smtClean="0"/>
              <a:t>數據單獨存在沒有意義，必須要有比較的基準。</a:t>
            </a:r>
            <a:r>
              <a:rPr lang="zh-TW" altLang="en-US" sz="2000" dirty="0" smtClean="0"/>
              <a:t>（</a:t>
            </a:r>
            <a:r>
              <a:rPr lang="zh-TW" altLang="en-US" sz="2000" dirty="0" smtClean="0">
                <a:solidFill>
                  <a:srgbClr val="FF0000"/>
                </a:solidFill>
              </a:rPr>
              <a:t>才能看出數據間的</a:t>
            </a:r>
            <a:r>
              <a:rPr lang="zh-TW" altLang="en-US" sz="2000" dirty="0">
                <a:solidFill>
                  <a:srgbClr val="FF0000"/>
                </a:solidFill>
              </a:rPr>
              <a:t>關聯</a:t>
            </a:r>
            <a:r>
              <a:rPr lang="zh-TW" altLang="en-US" sz="2000" dirty="0" smtClean="0">
                <a:solidFill>
                  <a:srgbClr val="FF0000"/>
                </a:solidFill>
              </a:rPr>
              <a:t>與差異</a:t>
            </a:r>
            <a:r>
              <a:rPr lang="zh-TW" altLang="en-US" sz="2000" dirty="0" smtClean="0"/>
              <a:t>）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24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b="0" dirty="0" smtClean="0"/>
              <a:t>(</a:t>
            </a:r>
            <a:r>
              <a:rPr lang="zh-TW" altLang="en-US" sz="3800" b="0" dirty="0" smtClean="0"/>
              <a:t>三</a:t>
            </a:r>
            <a:r>
              <a:rPr lang="en-US" altLang="zh-TW" sz="3800" b="0" dirty="0" smtClean="0"/>
              <a:t>)</a:t>
            </a:r>
            <a:r>
              <a:rPr lang="zh-TW" altLang="en-US" sz="3800" b="0" dirty="0"/>
              <a:t>我們應該如何解讀數據，有效運用在行銷上？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/>
              <a:t>本書提供三個步驟能有效地解</a:t>
            </a:r>
            <a:r>
              <a:rPr lang="zh-TW" altLang="en-US" dirty="0"/>
              <a:t>讀數據、做好精準行銷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>
              <a:spcAft>
                <a:spcPts val="1200"/>
              </a:spcAft>
            </a:pPr>
            <a:r>
              <a:rPr lang="zh-TW" altLang="en-US" dirty="0"/>
              <a:t>步驟</a:t>
            </a:r>
            <a:r>
              <a:rPr lang="zh-TW" altLang="en-US" dirty="0" smtClean="0"/>
              <a:t>一</a:t>
            </a:r>
            <a:r>
              <a:rPr lang="zh-TW" altLang="en-US" dirty="0"/>
              <a:t>：</a:t>
            </a:r>
            <a:r>
              <a:rPr lang="zh-TW" altLang="en-US" dirty="0" smtClean="0"/>
              <a:t>設定</a:t>
            </a:r>
            <a:r>
              <a:rPr lang="zh-TW" altLang="en-US" dirty="0"/>
              <a:t>明確目標</a:t>
            </a:r>
          </a:p>
          <a:p>
            <a:pPr lvl="1">
              <a:spcAft>
                <a:spcPts val="1200"/>
              </a:spcAft>
            </a:pPr>
            <a:r>
              <a:rPr lang="zh-TW" altLang="en-US" dirty="0"/>
              <a:t>步驟</a:t>
            </a:r>
            <a:r>
              <a:rPr lang="zh-TW" altLang="en-US" dirty="0" smtClean="0"/>
              <a:t>二：選擇有用數據</a:t>
            </a:r>
            <a:endParaRPr lang="zh-TW" altLang="en-US" dirty="0"/>
          </a:p>
          <a:p>
            <a:pPr lvl="1">
              <a:spcAft>
                <a:spcPts val="1200"/>
              </a:spcAft>
            </a:pPr>
            <a:r>
              <a:rPr lang="zh-TW" altLang="en-US" dirty="0"/>
              <a:t>步驟</a:t>
            </a:r>
            <a:r>
              <a:rPr lang="zh-TW" altLang="en-US" dirty="0" smtClean="0"/>
              <a:t>三：進行</a:t>
            </a:r>
            <a:r>
              <a:rPr lang="zh-TW" altLang="en-US" dirty="0"/>
              <a:t>精準</a:t>
            </a:r>
            <a:r>
              <a:rPr lang="zh-TW" altLang="en-US" dirty="0" smtClean="0"/>
              <a:t>行銷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6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b="0" dirty="0" smtClean="0"/>
              <a:t>(</a:t>
            </a:r>
            <a:r>
              <a:rPr lang="zh-TW" altLang="en-US" sz="3800" b="0" dirty="0" smtClean="0"/>
              <a:t>三</a:t>
            </a:r>
            <a:r>
              <a:rPr lang="en-US" altLang="zh-TW" sz="3800" b="0" dirty="0" smtClean="0"/>
              <a:t>)</a:t>
            </a:r>
            <a:r>
              <a:rPr lang="zh-TW" altLang="en-US" sz="3800" b="0" dirty="0"/>
              <a:t>我們應該如何解讀數據，有效運用在行銷上？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舉例</a:t>
            </a:r>
            <a:r>
              <a:rPr lang="zh-TW" altLang="en-US" dirty="0" smtClean="0"/>
              <a:t>：一家</a:t>
            </a:r>
            <a:r>
              <a:rPr lang="zh-TW" altLang="en-US" dirty="0"/>
              <a:t>星巴克希望透過解讀數據，來提升星冰樂這項產品的銷售</a:t>
            </a:r>
            <a:r>
              <a:rPr lang="zh-TW" altLang="en-US" dirty="0" smtClean="0"/>
              <a:t>數字。</a:t>
            </a:r>
            <a:endParaRPr lang="en-US" altLang="zh-TW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/>
              <a:t>步驟一：提出</a:t>
            </a:r>
            <a:r>
              <a:rPr lang="zh-TW" altLang="en-US" dirty="0"/>
              <a:t>明確的</a:t>
            </a:r>
            <a:r>
              <a:rPr lang="zh-TW" altLang="en-US" dirty="0" smtClean="0"/>
              <a:t>目標</a:t>
            </a:r>
            <a:endParaRPr lang="en-US" altLang="zh-TW" dirty="0" smtClean="0"/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讓</a:t>
            </a:r>
            <a:r>
              <a:rPr lang="zh-TW" altLang="en-US" dirty="0"/>
              <a:t>星冰樂的銷售</a:t>
            </a:r>
            <a:r>
              <a:rPr lang="zh-TW" altLang="en-US" dirty="0" smtClean="0"/>
              <a:t>數字提升</a:t>
            </a:r>
            <a:r>
              <a:rPr lang="zh-TW" altLang="en-US" dirty="0" smtClean="0">
                <a:latin typeface="標楷體" panose="03000509000000000000" pitchFamily="65" charset="-120"/>
              </a:rPr>
              <a:t>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多少</a:t>
            </a:r>
            <a:r>
              <a:rPr lang="zh-TW" altLang="en-US" dirty="0" smtClean="0">
                <a:latin typeface="標楷體" panose="03000509000000000000" pitchFamily="65" charset="-120"/>
              </a:rPr>
              <a:t>」比例</a:t>
            </a:r>
            <a:r>
              <a:rPr lang="zh-TW" altLang="en-US" dirty="0">
                <a:latin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兩成</a:t>
            </a:r>
            <a:r>
              <a:rPr lang="zh-TW" altLang="en-US" dirty="0">
                <a:latin typeface="標楷體" panose="03000509000000000000" pitchFamily="65" charset="-120"/>
              </a:rPr>
              <a:t>？</a:t>
            </a:r>
            <a:r>
              <a:rPr lang="zh-TW" altLang="en-US" dirty="0" smtClean="0">
                <a:latin typeface="標楷體" panose="03000509000000000000" pitchFamily="65" charset="-120"/>
              </a:rPr>
              <a:t>或者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三成</a:t>
            </a:r>
            <a:r>
              <a:rPr lang="zh-TW" altLang="en-US" dirty="0" smtClean="0">
                <a:latin typeface="標楷體" panose="03000509000000000000" pitchFamily="65" charset="-120"/>
              </a:rPr>
              <a:t>？</a:t>
            </a:r>
            <a:r>
              <a:rPr lang="en-US" altLang="zh-TW" dirty="0" smtClean="0">
                <a:latin typeface="標楷體" panose="03000509000000000000" pitchFamily="65" charset="-120"/>
              </a:rPr>
              <a:t>……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latin typeface="標楷體" panose="03000509000000000000" pitchFamily="65" charset="-120"/>
              </a:rPr>
              <a:t>步驟二：選出</a:t>
            </a:r>
            <a:r>
              <a:rPr lang="zh-TW" altLang="en-US" dirty="0">
                <a:latin typeface="標楷體" panose="03000509000000000000" pitchFamily="65" charset="-120"/>
              </a:rPr>
              <a:t>符合目標的有用</a:t>
            </a:r>
            <a:r>
              <a:rPr lang="zh-TW" altLang="en-US" dirty="0" smtClean="0">
                <a:latin typeface="標楷體" panose="03000509000000000000" pitchFamily="65" charset="-120"/>
              </a:rPr>
              <a:t>數據：</a:t>
            </a:r>
            <a:endParaRPr lang="en-US" altLang="zh-TW" dirty="0" smtClean="0">
              <a:latin typeface="標楷體" panose="03000509000000000000" pitchFamily="65" charset="-120"/>
            </a:endParaRPr>
          </a:p>
          <a:p>
            <a:pPr marL="13716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dirty="0"/>
              <a:t>參考哪個季節、哪些日子或時間，星冰樂的銷售金額比較高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1371600" lvl="2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dirty="0" smtClean="0"/>
              <a:t>哪</a:t>
            </a:r>
            <a:r>
              <a:rPr lang="zh-TW" altLang="en-US" dirty="0"/>
              <a:t>些會員比較常購買星冰樂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從</a:t>
            </a:r>
            <a:r>
              <a:rPr lang="zh-TW" altLang="en-US" dirty="0"/>
              <a:t>發票消費明細、會員結帳紀錄抓出來的數據，屬於「</a:t>
            </a:r>
            <a:r>
              <a:rPr lang="zh-TW" altLang="en-US" dirty="0">
                <a:solidFill>
                  <a:srgbClr val="FF0000"/>
                </a:solidFill>
              </a:rPr>
              <a:t>主動式</a:t>
            </a:r>
            <a:r>
              <a:rPr lang="zh-TW" altLang="en-US" dirty="0"/>
              <a:t>」數據</a:t>
            </a:r>
            <a:r>
              <a:rPr lang="zh-TW" altLang="en-US" dirty="0" smtClean="0"/>
              <a:t>，真正</a:t>
            </a:r>
            <a:r>
              <a:rPr lang="zh-TW" altLang="en-US" dirty="0">
                <a:latin typeface="標楷體" panose="03000509000000000000" pitchFamily="65" charset="-120"/>
              </a:rPr>
              <a:t>能反映消費者行為的數據。</a:t>
            </a:r>
            <a:endParaRPr lang="en-US" altLang="zh-TW" dirty="0" smtClean="0">
              <a:latin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5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b="0" dirty="0" smtClean="0"/>
              <a:t>(</a:t>
            </a:r>
            <a:r>
              <a:rPr lang="zh-TW" altLang="en-US" sz="3800" b="0" dirty="0" smtClean="0"/>
              <a:t>三</a:t>
            </a:r>
            <a:r>
              <a:rPr lang="en-US" altLang="zh-TW" sz="3800" b="0" dirty="0" smtClean="0"/>
              <a:t>)</a:t>
            </a:r>
            <a:r>
              <a:rPr lang="zh-TW" altLang="en-US" sz="3800" b="0" dirty="0"/>
              <a:t>我們應該如何解讀數據，有效運用在行銷上？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4932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zh-TW" altLang="en-US" dirty="0" smtClean="0"/>
              <a:t>步驟二的具體作法：本書建議採用</a:t>
            </a:r>
            <a:r>
              <a:rPr lang="en-US" altLang="zh-TW" b="1" dirty="0">
                <a:solidFill>
                  <a:srgbClr val="FF0000"/>
                </a:solidFill>
              </a:rPr>
              <a:t>5W1H</a:t>
            </a:r>
            <a:r>
              <a:rPr lang="zh-TW" altLang="en-US" dirty="0"/>
              <a:t>來尋找有用的數據</a:t>
            </a:r>
            <a:endParaRPr lang="en-US" altLang="zh-TW" dirty="0" smtClean="0"/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dirty="0" smtClean="0"/>
              <a:t>誰會購買（</a:t>
            </a:r>
            <a:r>
              <a:rPr lang="en-US" altLang="zh-TW" dirty="0"/>
              <a:t>Who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哪</a:t>
            </a:r>
            <a:r>
              <a:rPr lang="zh-TW" altLang="en-US" dirty="0"/>
              <a:t>些顧客族群的行為</a:t>
            </a:r>
            <a:r>
              <a:rPr lang="zh-TW" altLang="en-US" dirty="0" smtClean="0"/>
              <a:t>特性，符合目標客群。（</a:t>
            </a:r>
            <a:r>
              <a:rPr lang="zh-TW" altLang="en-US" dirty="0" smtClean="0">
                <a:solidFill>
                  <a:srgbClr val="FF0000"/>
                </a:solidFill>
              </a:rPr>
              <a:t>不要侷限在年紀與性別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dirty="0" smtClean="0"/>
              <a:t>購買何種產品（</a:t>
            </a:r>
            <a:r>
              <a:rPr lang="en-US" altLang="zh-TW" dirty="0"/>
              <a:t>What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顧客最喜歡或最常購買的產品是什麼？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因為努力折扣銷售、還是迎合市場胃口而大賣？</a:t>
            </a:r>
            <a:endParaRPr lang="en-US" altLang="zh-TW" dirty="0" smtClean="0"/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dirty="0" smtClean="0"/>
              <a:t>何時會購買（</a:t>
            </a:r>
            <a:r>
              <a:rPr lang="en-US" altLang="zh-TW" dirty="0"/>
              <a:t>When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顧客</a:t>
            </a:r>
            <a:r>
              <a:rPr lang="zh-TW" altLang="en-US" dirty="0"/>
              <a:t>何時來、何時不來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銷售</a:t>
            </a:r>
            <a:r>
              <a:rPr lang="zh-TW" altLang="en-US" dirty="0"/>
              <a:t>額何時上升、下滑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在何種天氣</a:t>
            </a:r>
            <a:r>
              <a:rPr lang="zh-TW" altLang="en-US" dirty="0"/>
              <a:t>顧客會</a:t>
            </a:r>
            <a:r>
              <a:rPr lang="zh-TW" altLang="en-US" dirty="0" smtClean="0"/>
              <a:t>購買這類</a:t>
            </a:r>
            <a:r>
              <a:rPr lang="zh-TW" altLang="en-US" dirty="0"/>
              <a:t>的產品</a:t>
            </a:r>
            <a:r>
              <a:rPr lang="zh-TW" altLang="en-US" dirty="0" smtClean="0"/>
              <a:t>？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8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b="0" dirty="0" smtClean="0"/>
              <a:t>(</a:t>
            </a:r>
            <a:r>
              <a:rPr lang="zh-TW" altLang="en-US" sz="3800" b="0" dirty="0" smtClean="0"/>
              <a:t>三</a:t>
            </a:r>
            <a:r>
              <a:rPr lang="en-US" altLang="zh-TW" sz="3800" b="0" dirty="0" smtClean="0"/>
              <a:t>)</a:t>
            </a:r>
            <a:r>
              <a:rPr lang="zh-TW" altLang="en-US" sz="3800" b="0" dirty="0"/>
              <a:t>我們應該如何解讀數據，有效運用在行銷上？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688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zh-TW" altLang="en-US" dirty="0"/>
              <a:t>步驟</a:t>
            </a:r>
            <a:r>
              <a:rPr lang="zh-TW" altLang="en-US" dirty="0" smtClean="0"/>
              <a:t>二的</a:t>
            </a:r>
            <a:r>
              <a:rPr lang="zh-TW" altLang="en-US" dirty="0"/>
              <a:t>具體</a:t>
            </a:r>
            <a:r>
              <a:rPr lang="zh-TW" altLang="en-US" dirty="0" smtClean="0"/>
              <a:t>作法：本</a:t>
            </a:r>
            <a:r>
              <a:rPr lang="zh-TW" altLang="en-US" dirty="0"/>
              <a:t>書建議採用</a:t>
            </a:r>
            <a:r>
              <a:rPr lang="en-US" altLang="zh-TW" dirty="0"/>
              <a:t>5W1H</a:t>
            </a:r>
            <a:r>
              <a:rPr lang="zh-TW" altLang="en-US" dirty="0"/>
              <a:t>來尋找有用的數據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zh-TW" altLang="en-US" dirty="0" smtClean="0"/>
              <a:t>何處可購買（</a:t>
            </a:r>
            <a:r>
              <a:rPr lang="en-US" altLang="zh-TW" dirty="0"/>
              <a:t>Where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店面</a:t>
            </a:r>
            <a:r>
              <a:rPr lang="zh-TW" altLang="en-US" dirty="0"/>
              <a:t>是否有進駐到好的商圈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將</a:t>
            </a:r>
            <a:r>
              <a:rPr lang="zh-TW" altLang="en-US" dirty="0"/>
              <a:t>賣場位置與外部的地理數據結合，就能知道周邊的情報</a:t>
            </a:r>
            <a:r>
              <a:rPr lang="zh-TW" altLang="en-US" dirty="0" smtClean="0"/>
              <a:t>資訊（人流與資訊流）。</a:t>
            </a:r>
            <a:endParaRPr lang="en-US" altLang="zh-TW" dirty="0" smtClean="0"/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zh-TW" altLang="en-US" dirty="0" smtClean="0"/>
              <a:t>如何企劃行銷（</a:t>
            </a:r>
            <a:r>
              <a:rPr lang="en-US" altLang="zh-TW" dirty="0"/>
              <a:t>How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做</a:t>
            </a:r>
            <a:r>
              <a:rPr lang="zh-TW" altLang="en-US" dirty="0"/>
              <a:t>什麼會引起顧客的什麼反應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透過</a:t>
            </a:r>
            <a:r>
              <a:rPr lang="zh-TW" altLang="en-US" dirty="0"/>
              <a:t>「</a:t>
            </a:r>
            <a:r>
              <a:rPr lang="en-US" altLang="zh-TW" dirty="0"/>
              <a:t>A/B</a:t>
            </a:r>
            <a:r>
              <a:rPr lang="zh-TW" altLang="en-US" dirty="0"/>
              <a:t>測試」來獲得更多顧客反應的案例；如此一來，藉由數據分析所推出的行銷企劃也會更為豐富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zh-TW" altLang="en-US" dirty="0" smtClean="0"/>
              <a:t>解讀數據的目的</a:t>
            </a:r>
            <a:r>
              <a:rPr lang="zh-TW" altLang="en-US" dirty="0"/>
              <a:t>（</a:t>
            </a:r>
            <a:r>
              <a:rPr lang="en-US" altLang="zh-TW" dirty="0"/>
              <a:t>Why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lvl="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找出</a:t>
            </a:r>
            <a:r>
              <a:rPr lang="zh-TW" altLang="en-US" dirty="0"/>
              <a:t>消費者</a:t>
            </a:r>
            <a:r>
              <a:rPr lang="zh-TW" altLang="en-US" dirty="0" smtClean="0"/>
              <a:t>心理</a:t>
            </a:r>
            <a:r>
              <a:rPr lang="zh-TW" altLang="en-US" dirty="0"/>
              <a:t>的共同感受與對於個別產品的不同</a:t>
            </a:r>
            <a:r>
              <a:rPr lang="zh-TW" altLang="en-US" dirty="0" smtClean="0"/>
              <a:t>感受，創造</a:t>
            </a:r>
            <a:r>
              <a:rPr lang="zh-TW" altLang="en-US" dirty="0"/>
              <a:t>出下一個產品的</a:t>
            </a:r>
            <a:r>
              <a:rPr lang="zh-TW" altLang="en-US" dirty="0" smtClean="0"/>
              <a:t>成功。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1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800" b="0" dirty="0" smtClean="0"/>
              <a:t>(</a:t>
            </a:r>
            <a:r>
              <a:rPr lang="zh-TW" altLang="en-US" sz="3800" b="0" dirty="0" smtClean="0"/>
              <a:t>三</a:t>
            </a:r>
            <a:r>
              <a:rPr lang="en-US" altLang="zh-TW" sz="3800" b="0" dirty="0" smtClean="0"/>
              <a:t>)</a:t>
            </a:r>
            <a:r>
              <a:rPr lang="zh-TW" altLang="en-US" sz="3800" b="0" dirty="0"/>
              <a:t>我們應該如何解讀數據，有效運用在行銷上？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4688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</a:pPr>
            <a:r>
              <a:rPr lang="zh-TW" altLang="en-US" dirty="0" smtClean="0"/>
              <a:t>步驟</a:t>
            </a:r>
            <a:r>
              <a:rPr lang="zh-TW" altLang="en-US" dirty="0"/>
              <a:t>三</a:t>
            </a:r>
            <a:r>
              <a:rPr lang="zh-TW" altLang="en-US" dirty="0" smtClean="0"/>
              <a:t>：進行精準行銷</a:t>
            </a:r>
            <a:endParaRPr lang="en-US" altLang="zh-TW" dirty="0" smtClean="0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找出</a:t>
            </a:r>
            <a:r>
              <a:rPr lang="zh-TW" altLang="en-US" dirty="0"/>
              <a:t>有用的</a:t>
            </a:r>
            <a:r>
              <a:rPr lang="zh-TW" altLang="en-US" dirty="0" smtClean="0"/>
              <a:t>數據後</a:t>
            </a:r>
            <a:r>
              <a:rPr lang="zh-TW" altLang="en-US" dirty="0"/>
              <a:t>，就可以掌握目標消費者，以及他們的行為，進而推薦個人化的產品或服務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zh-TW" altLang="en-US" dirty="0" smtClean="0"/>
              <a:t>除了能滿足目標</a:t>
            </a:r>
            <a:r>
              <a:rPr lang="zh-TW" altLang="en-US" dirty="0"/>
              <a:t>消費者的需求</a:t>
            </a:r>
            <a:r>
              <a:rPr lang="zh-TW" altLang="en-US" dirty="0" smtClean="0"/>
              <a:t>，還有</a:t>
            </a:r>
            <a:r>
              <a:rPr lang="zh-TW" altLang="en-US" dirty="0"/>
              <a:t>機會將</a:t>
            </a:r>
            <a:r>
              <a:rPr lang="zh-TW" altLang="en-US" b="1" dirty="0">
                <a:solidFill>
                  <a:srgbClr val="FF0000"/>
                </a:solidFill>
              </a:rPr>
              <a:t>潛在消費者轉變為實際購買者</a:t>
            </a:r>
            <a:r>
              <a:rPr lang="zh-TW" altLang="en-US" dirty="0"/>
              <a:t>，進而提升銷售金額。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9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大綱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作者觀點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學習數據分析的內隱知識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本書教會三件事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本書不講冰冷的電腦科學工具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延伸閱讀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3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4"/>
            </a:pPr>
            <a:r>
              <a:rPr lang="zh-TW" altLang="en-US" dirty="0"/>
              <a:t>本書不講冰冷的電腦科學工具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460" y="1825625"/>
            <a:ext cx="11211340" cy="461647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一</a:t>
            </a:r>
            <a:r>
              <a:rPr lang="en-US" altLang="zh-TW" sz="2400" dirty="0"/>
              <a:t>) </a:t>
            </a:r>
            <a:r>
              <a:rPr lang="en-US" altLang="zh-TW" sz="2400" dirty="0" smtClean="0"/>
              <a:t>BI</a:t>
            </a:r>
            <a:r>
              <a:rPr lang="zh-TW" altLang="en-US" sz="2400" dirty="0" smtClean="0"/>
              <a:t>（</a:t>
            </a:r>
            <a:r>
              <a:rPr lang="en-US" altLang="zh-TW" sz="2400" dirty="0"/>
              <a:t>Business Intelligence</a:t>
            </a:r>
            <a:r>
              <a:rPr lang="zh-TW" altLang="en-US" sz="2400" dirty="0"/>
              <a:t>，商業智慧 </a:t>
            </a:r>
            <a:r>
              <a:rPr lang="zh-TW" altLang="en-US" sz="2400" dirty="0" smtClean="0"/>
              <a:t>）工具：</a:t>
            </a:r>
            <a:endParaRPr lang="en-US" altLang="zh-TW" sz="2400" dirty="0" smtClean="0"/>
          </a:p>
          <a:p>
            <a:pPr marL="0" indent="0">
              <a:spcAft>
                <a:spcPts val="600"/>
              </a:spcAft>
              <a:buNone/>
            </a:pPr>
            <a:endParaRPr lang="en-US" altLang="zh-TW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</a:t>
            </a:r>
            <a:r>
              <a:rPr lang="zh-TW" altLang="en-US" sz="2400" dirty="0"/>
              <a:t>分析模型套裝軟體：</a:t>
            </a:r>
            <a:endParaRPr lang="en-US" altLang="zh-TW" sz="2400" dirty="0"/>
          </a:p>
          <a:p>
            <a:pPr marL="0" indent="0">
              <a:spcAft>
                <a:spcPts val="600"/>
              </a:spcAft>
              <a:buNone/>
            </a:pPr>
            <a:endParaRPr lang="en-US" altLang="zh-TW" sz="24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25" y="1809064"/>
            <a:ext cx="4679942" cy="1738387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10233992" y="1239216"/>
            <a:ext cx="4091609" cy="461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US" altLang="zh-TW" sz="2400" dirty="0" smtClean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6" y="3599504"/>
            <a:ext cx="5830957" cy="284259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705198" y="6150302"/>
            <a:ext cx="455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/>
              </a:rPr>
              <a:t>://tw.alphacamp.co/blog/data-analysis-tools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3077" y="1122363"/>
            <a:ext cx="9144000" cy="2387600"/>
          </a:xfrm>
        </p:spPr>
        <p:txBody>
          <a:bodyPr/>
          <a:lstStyle/>
          <a:p>
            <a:r>
              <a:rPr lang="zh-TW" altLang="en-US" dirty="0" smtClean="0"/>
              <a:t>解讀數據的技術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77" y="3602038"/>
            <a:ext cx="9144000" cy="1655762"/>
          </a:xfrm>
        </p:spPr>
        <p:txBody>
          <a:bodyPr/>
          <a:lstStyle/>
          <a:p>
            <a:r>
              <a:rPr lang="zh-TW" altLang="en-US" dirty="0" smtClean="0"/>
              <a:t>導讀人：阮至永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z="1800" dirty="0" smtClean="0"/>
              <a:t>第二期數位人文計畫</a:t>
            </a:r>
            <a:endParaRPr lang="zh-TW" altLang="en-US" sz="1800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188843" y="6356350"/>
            <a:ext cx="3392557" cy="365125"/>
          </a:xfrm>
        </p:spPr>
        <p:txBody>
          <a:bodyPr/>
          <a:lstStyle/>
          <a:p>
            <a:r>
              <a:rPr lang="zh-TW" altLang="en-US" sz="1800" smtClean="0"/>
              <a:t>外語學院讀書會</a:t>
            </a:r>
            <a:r>
              <a:rPr lang="en-US" altLang="zh-TW" sz="1800" smtClean="0"/>
              <a:t>_111</a:t>
            </a:r>
            <a:r>
              <a:rPr lang="zh-TW" altLang="en-US" sz="1800" smtClean="0"/>
              <a:t>學年下學期</a:t>
            </a:r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19" y="887205"/>
            <a:ext cx="3416869" cy="49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4"/>
            </a:pPr>
            <a:r>
              <a:rPr lang="zh-TW" altLang="en-US" dirty="0"/>
              <a:t>本書不講冰冷的電腦科學工具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460" y="1825625"/>
            <a:ext cx="11211340" cy="461647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三</a:t>
            </a:r>
            <a:r>
              <a:rPr lang="en-US" altLang="zh-TW" sz="2400" dirty="0" smtClean="0"/>
              <a:t>)</a:t>
            </a:r>
            <a:r>
              <a:rPr lang="zh-TW" altLang="en-US" sz="2400" dirty="0"/>
              <a:t>程式語言：</a:t>
            </a:r>
            <a:endParaRPr lang="en-US" altLang="zh-TW" sz="24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0233992" y="1239216"/>
            <a:ext cx="4091609" cy="461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en-US" altLang="zh-TW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6457"/>
            <a:ext cx="8834582" cy="3942433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7705198" y="6150302"/>
            <a:ext cx="455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://tw.alphacamp.co/blog/data-analysis-tools</a:t>
            </a:r>
            <a:endParaRPr lang="zh-TW" altLang="en-US" sz="14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大綱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作者觀點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學習數據分析的內隱知識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本書教會三件事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本書不講冰冷的電腦科學工具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延伸閱讀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5"/>
            </a:pPr>
            <a:r>
              <a:rPr lang="zh-TW" altLang="en-US" dirty="0" smtClean="0"/>
              <a:t>延伸閱讀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4499113" cy="461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>
                <a:hlinkClick r:id="rId2"/>
              </a:rPr>
              <a:t>消費心理學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3" y="2498687"/>
            <a:ext cx="2693502" cy="3722726"/>
          </a:xfrm>
          <a:prstGeom prst="rect">
            <a:avLst/>
          </a:prstGeom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5794513" y="1825625"/>
            <a:ext cx="4499113" cy="461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>
                <a:hlinkClick r:id="rId4"/>
              </a:rPr>
              <a:t>消費者行為</a:t>
            </a:r>
            <a:r>
              <a:rPr lang="zh-TW" altLang="en-US" dirty="0"/>
              <a:t>：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40" y="2565421"/>
            <a:ext cx="3589257" cy="35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ea"/>
              <a:buAutoNum type="ea1ChtPeriod" startAt="5"/>
            </a:pPr>
            <a:r>
              <a:rPr lang="zh-TW" altLang="en-US" dirty="0" smtClean="0"/>
              <a:t>延伸閱讀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>
                <a:hlinkClick r:id="rId2"/>
              </a:rPr>
              <a:t>輿情</a:t>
            </a:r>
            <a:r>
              <a:rPr lang="zh-TW" altLang="en-US" dirty="0">
                <a:hlinkClick r:id="rId2"/>
              </a:rPr>
              <a:t>分析</a:t>
            </a:r>
            <a:r>
              <a:rPr lang="zh-TW" altLang="en-US" dirty="0" smtClean="0">
                <a:hlinkClick r:id="rId2"/>
              </a:rPr>
              <a:t>工具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6" name="圖片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63" y="2424483"/>
            <a:ext cx="2709560" cy="3652487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5794513" y="1825625"/>
            <a:ext cx="4499113" cy="4616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四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r>
              <a:rPr lang="zh-TW" altLang="en-US" dirty="0">
                <a:solidFill>
                  <a:prstClr val="black"/>
                </a:solidFill>
                <a:hlinkClick r:id="rId5"/>
              </a:rPr>
              <a:t>數據視覺化工具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3" y="2424483"/>
            <a:ext cx="2729948" cy="36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19678" y="2329934"/>
            <a:ext cx="57526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 &amp; A</a:t>
            </a:r>
          </a:p>
          <a:p>
            <a:pPr marL="984250"/>
            <a:r>
              <a:rPr lang="zh-TW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 論 時 間</a:t>
            </a:r>
            <a:endParaRPr lang="zh-TW" altLang="en-US" sz="6000" b="1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4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r>
              <a:rPr lang="en-US" altLang="zh-TW" dirty="0" smtClean="0"/>
              <a:t>QRCODE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請</a:t>
            </a:r>
            <a:r>
              <a:rPr lang="zh-TW" altLang="en-US" dirty="0" smtClean="0"/>
              <a:t>各位同學填寫心得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可選擇紙本或是電子檔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若是填寫紙本請交給外語學院</a:t>
            </a:r>
            <a:r>
              <a:rPr lang="en-US" altLang="zh-TW" dirty="0" smtClean="0"/>
              <a:t>3</a:t>
            </a:r>
            <a:r>
              <a:rPr lang="zh-TW" altLang="en-US" dirty="0" smtClean="0"/>
              <a:t>樓辦公室</a:t>
            </a:r>
            <a:r>
              <a:rPr lang="en-US" altLang="zh-TW" dirty="0" smtClean="0"/>
              <a:t>(D306</a:t>
            </a:r>
            <a:r>
              <a:rPr lang="zh-TW" altLang="en-US" dirty="0" smtClean="0"/>
              <a:t>江小姐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若是電子檔請</a:t>
            </a:r>
            <a:r>
              <a:rPr lang="en-US" altLang="zh-TW" dirty="0" smtClean="0"/>
              <a:t>email</a:t>
            </a:r>
            <a:r>
              <a:rPr lang="zh-TW" altLang="en-US" dirty="0" smtClean="0"/>
              <a:t>給電子檔以下的</a:t>
            </a:r>
            <a:r>
              <a:rPr lang="en-US" altLang="zh-TW" dirty="0" smtClean="0"/>
              <a:t>email</a:t>
            </a:r>
          </a:p>
          <a:p>
            <a:r>
              <a:rPr lang="zh-TW" altLang="en-US" b="1" dirty="0" smtClean="0"/>
              <a:t>以上請各位同學皆在</a:t>
            </a:r>
            <a:r>
              <a:rPr lang="en-US" altLang="zh-TW" b="1" dirty="0" smtClean="0"/>
              <a:t>5/15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17:00</a:t>
            </a:r>
            <a:r>
              <a:rPr lang="zh-TW" altLang="en-US" b="1" dirty="0" smtClean="0"/>
              <a:t>前完成</a:t>
            </a:r>
            <a:endParaRPr lang="en-US" altLang="zh-TW" b="1" dirty="0" smtClean="0"/>
          </a:p>
          <a:p>
            <a:r>
              <a:rPr lang="en-US" altLang="zh-TW" b="1" dirty="0"/>
              <a:t>https://docs.google.com/document/d/1rPKTCzhvUQX8dsJ1CsE7xBz8R_Er0Pqv/edit</a:t>
            </a:r>
            <a:endParaRPr lang="en-US" altLang="zh-TW" b="1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89" y="4668551"/>
            <a:ext cx="1598105" cy="15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1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作者簡介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u="sng" dirty="0" smtClean="0"/>
              <a:t>車賢那</a:t>
            </a:r>
            <a:r>
              <a:rPr lang="zh-TW" altLang="en-US" dirty="0" smtClean="0"/>
              <a:t>，韓國</a:t>
            </a:r>
            <a:r>
              <a:rPr lang="zh-TW" altLang="en-US" dirty="0"/>
              <a:t>梨花女子大學消費者心理學博士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 smtClean="0"/>
              <a:t>目前擔任</a:t>
            </a:r>
            <a:r>
              <a:rPr lang="en-US" altLang="zh-TW" dirty="0" smtClean="0"/>
              <a:t>Big </a:t>
            </a:r>
            <a:r>
              <a:rPr lang="en-US" altLang="zh-TW" dirty="0"/>
              <a:t>Hit </a:t>
            </a:r>
            <a:r>
              <a:rPr lang="zh-TW" altLang="en-US" dirty="0" smtClean="0"/>
              <a:t>娛樂數據</a:t>
            </a:r>
            <a:r>
              <a:rPr lang="zh-TW" altLang="en-US" dirty="0"/>
              <a:t>實驗室的負責人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曾擔任韓國星巴克第一位數據科學家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dirty="0"/>
              <a:t>曾擔任韓國電信公司</a:t>
            </a:r>
            <a:r>
              <a:rPr lang="zh-TW" altLang="en-US" dirty="0" smtClean="0"/>
              <a:t>經濟</a:t>
            </a:r>
            <a:r>
              <a:rPr lang="zh-TW" altLang="en-US" dirty="0"/>
              <a:t>與</a:t>
            </a:r>
            <a:r>
              <a:rPr lang="zh-TW" altLang="en-US" dirty="0" smtClean="0"/>
              <a:t>經營</a:t>
            </a:r>
            <a:r>
              <a:rPr lang="zh-TW" altLang="en-US" dirty="0"/>
              <a:t>研究所</a:t>
            </a:r>
            <a:r>
              <a:rPr lang="zh-TW" altLang="en-US" dirty="0" smtClean="0"/>
              <a:t>研究員</a:t>
            </a:r>
            <a:endParaRPr lang="en-US" altLang="zh-TW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TW" dirty="0"/>
          </a:p>
          <a:p>
            <a:pPr marL="0" indent="0">
              <a:spcAft>
                <a:spcPts val="600"/>
              </a:spcAft>
              <a:buNone/>
            </a:pPr>
            <a:r>
              <a:rPr lang="zh-TW" altLang="en-US" dirty="0">
                <a:solidFill>
                  <a:srgbClr val="FF0000"/>
                </a:solidFill>
              </a:rPr>
              <a:t>註</a:t>
            </a:r>
            <a:r>
              <a:rPr lang="zh-TW" altLang="en-US" dirty="0" smtClean="0">
                <a:solidFill>
                  <a:srgbClr val="FF0000"/>
                </a:solidFill>
              </a:rPr>
              <a:t>：作者撰寫本書，時任</a:t>
            </a:r>
            <a:r>
              <a:rPr lang="zh-TW" altLang="en-US" dirty="0">
                <a:solidFill>
                  <a:srgbClr val="FF0000"/>
                </a:solidFill>
              </a:rPr>
              <a:t>韓國</a:t>
            </a:r>
            <a:r>
              <a:rPr lang="zh-TW" altLang="en-US" dirty="0" smtClean="0">
                <a:solidFill>
                  <a:srgbClr val="FF0000"/>
                </a:solidFill>
              </a:rPr>
              <a:t>星巴克數據科學家。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第二期數位人文計畫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825" y="94141"/>
            <a:ext cx="2100819" cy="2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大綱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作者觀點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學習數據分析的內隱知識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本書教會三件事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本書不講冰冷的電腦科學工具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延伸閱讀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1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大綱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作者觀點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學習數據分析的內隱知識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本書教會三件事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本書不講冰冷的電腦科學工具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延伸閱讀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8038" indent="-808038">
              <a:buFont typeface="+mj-ea"/>
              <a:buAutoNum type="ea1ChtPeriod"/>
            </a:pPr>
            <a:r>
              <a:rPr lang="zh-TW" altLang="en-US" dirty="0" smtClean="0"/>
              <a:t>作者觀點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數據</a:t>
            </a:r>
            <a:r>
              <a:rPr lang="zh-TW" altLang="en-US" dirty="0"/>
              <a:t>本身必須要有目標，才能在市場上生存與</a:t>
            </a:r>
            <a:r>
              <a:rPr lang="zh-TW" altLang="en-US" dirty="0" smtClean="0"/>
              <a:t>運作。</a:t>
            </a:r>
            <a:endParaRPr lang="en-US" altLang="zh-TW" dirty="0" smtClean="0"/>
          </a:p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只有</a:t>
            </a:r>
            <a:r>
              <a:rPr lang="zh-TW" altLang="en-US" dirty="0"/>
              <a:t>目標明確的數據，</a:t>
            </a:r>
            <a:r>
              <a:rPr lang="zh-TW" altLang="en-US" dirty="0" smtClean="0"/>
              <a:t>才能瞭解</a:t>
            </a:r>
            <a:r>
              <a:rPr lang="zh-TW" altLang="en-US" dirty="0"/>
              <a:t>消費者的</a:t>
            </a:r>
            <a:r>
              <a:rPr lang="zh-TW" altLang="en-US" dirty="0" smtClean="0"/>
              <a:t>心理。</a:t>
            </a:r>
            <a:endParaRPr lang="en-US" altLang="zh-TW" dirty="0" smtClean="0"/>
          </a:p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數據若具有明確的目的，將</a:t>
            </a:r>
            <a:r>
              <a:rPr lang="zh-TW" altLang="en-US" dirty="0"/>
              <a:t>能幫助企業繼續生存下去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讓數據為人類做事，因為最後還是要由人類，決定未來的方向。</a:t>
            </a:r>
            <a:endParaRPr lang="en-US" altLang="zh-TW" dirty="0" smtClean="0"/>
          </a:p>
          <a:p>
            <a:pPr marL="594000" indent="-594000">
              <a:spcAft>
                <a:spcPts val="1200"/>
              </a:spcAft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en-US" dirty="0" smtClean="0"/>
              <a:t>銷售現場</a:t>
            </a:r>
            <a:r>
              <a:rPr lang="zh-TW" altLang="en-US" dirty="0"/>
              <a:t>就是產品與消費者相遇之地，而數據分析與解讀的真正價值，就在於未來能否</a:t>
            </a:r>
            <a:r>
              <a:rPr lang="zh-TW" altLang="en-US" dirty="0" smtClean="0"/>
              <a:t>為銷售現場</a:t>
            </a:r>
            <a:r>
              <a:rPr lang="zh-TW" altLang="en-US" dirty="0"/>
              <a:t>帶來變化。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8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大綱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作者觀點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學習數據分析的內隱知識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本書教會三件事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本書不講冰冷的電腦科學工具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延伸閱讀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6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08038" indent="-808038">
              <a:buFont typeface="+mj-ea"/>
              <a:buAutoNum type="ea1ChtPeriod" startAt="2"/>
            </a:pPr>
            <a:r>
              <a:rPr lang="zh-TW" altLang="en-US" dirty="0"/>
              <a:t>學習數據分析的內隱</a:t>
            </a:r>
            <a:r>
              <a:rPr lang="zh-TW" altLang="en-US" dirty="0" smtClean="0"/>
              <a:t>知識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94000" indent="-594000">
              <a:spcAft>
                <a:spcPts val="1200"/>
              </a:spcAft>
              <a:buNone/>
            </a:pPr>
            <a:r>
              <a:rPr lang="en-US" altLang="zh-TW" sz="3000" dirty="0" smtClean="0"/>
              <a:t>(</a:t>
            </a:r>
            <a:r>
              <a:rPr lang="zh-TW" altLang="en-US" sz="3000" dirty="0" smtClean="0"/>
              <a:t>一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無論是否具備數據分析的任何技術，最終仍需面對兩件事</a:t>
            </a:r>
            <a:r>
              <a:rPr lang="en-US" altLang="zh-TW" sz="3000" dirty="0" smtClean="0"/>
              <a:t>……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以何種觀點看待數據分析的目的</a:t>
            </a:r>
            <a:r>
              <a:rPr lang="zh-TW" altLang="en-US" sz="2600" dirty="0"/>
              <a:t>？</a:t>
            </a:r>
            <a:endParaRPr lang="en-US" altLang="zh-TW" sz="2600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如何定義數據分析的問題？</a:t>
            </a:r>
            <a:endParaRPr lang="en-US" altLang="zh-TW" sz="2600" dirty="0" smtClean="0"/>
          </a:p>
          <a:p>
            <a:pPr marL="594000" indent="-594000">
              <a:spcAft>
                <a:spcPts val="1200"/>
              </a:spcAft>
              <a:buNone/>
            </a:pPr>
            <a:r>
              <a:rPr lang="en-US" altLang="zh-TW" sz="3000" dirty="0" smtClean="0"/>
              <a:t>(</a:t>
            </a:r>
            <a:r>
              <a:rPr lang="zh-TW" altLang="en-US" sz="3000" dirty="0" smtClean="0"/>
              <a:t>二</a:t>
            </a:r>
            <a:r>
              <a:rPr lang="en-US" altLang="zh-TW" sz="3000" dirty="0" smtClean="0"/>
              <a:t>)</a:t>
            </a:r>
            <a:r>
              <a:rPr lang="zh-TW" altLang="en-US" sz="3000" dirty="0" smtClean="0"/>
              <a:t>作者嘗試將實務工作習得而來的實務經驗，整理成文章：</a:t>
            </a:r>
            <a:endParaRPr lang="en-US" altLang="zh-TW" sz="3000" dirty="0" smtClean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技術與技術之間存在的重點</a:t>
            </a:r>
            <a:r>
              <a:rPr lang="en-US" altLang="zh-TW" sz="2600" dirty="0" smtClean="0"/>
              <a:t>......</a:t>
            </a:r>
            <a:r>
              <a:rPr lang="zh-TW" altLang="en-US" sz="2600" dirty="0" smtClean="0"/>
              <a:t>，含括</a:t>
            </a:r>
            <a:r>
              <a:rPr lang="zh-TW" altLang="en-US" sz="2600" dirty="0"/>
              <a:t>：</a:t>
            </a:r>
            <a:r>
              <a:rPr lang="zh-TW" altLang="en-US" sz="2600" dirty="0" smtClean="0"/>
              <a:t>許多無法輕易學習到的知識。</a:t>
            </a:r>
            <a:endParaRPr lang="en-US" altLang="zh-TW" sz="2600" dirty="0" smtClean="0"/>
          </a:p>
          <a:p>
            <a:pPr marL="0" indent="0">
              <a:spcBef>
                <a:spcPts val="3000"/>
              </a:spcBef>
              <a:spcAft>
                <a:spcPts val="600"/>
              </a:spcAft>
              <a:buNone/>
            </a:pPr>
            <a:r>
              <a:rPr lang="zh-TW" altLang="en-US" sz="2600" dirty="0">
                <a:solidFill>
                  <a:srgbClr val="FF0000"/>
                </a:solidFill>
              </a:rPr>
              <a:t>註：內隱知識（</a:t>
            </a:r>
            <a:r>
              <a:rPr lang="en-US" altLang="zh-TW" sz="2600" dirty="0">
                <a:solidFill>
                  <a:srgbClr val="FF0000"/>
                </a:solidFill>
              </a:rPr>
              <a:t>know-how</a:t>
            </a:r>
            <a:r>
              <a:rPr lang="zh-TW" altLang="en-US" sz="2600" dirty="0" smtClean="0">
                <a:solidFill>
                  <a:srgbClr val="FF0000"/>
                </a:solidFill>
              </a:rPr>
              <a:t>）：自己理解卻很難使用語言表達的知識</a:t>
            </a:r>
            <a:endParaRPr lang="zh-TW" altLang="en-US" sz="2600" dirty="0">
              <a:solidFill>
                <a:srgbClr val="FF0000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  <p:sp>
        <p:nvSpPr>
          <p:cNvPr id="7" name="右大括弧 6"/>
          <p:cNvSpPr/>
          <p:nvPr/>
        </p:nvSpPr>
        <p:spPr>
          <a:xfrm>
            <a:off x="6251711" y="2763079"/>
            <a:ext cx="377687" cy="844826"/>
          </a:xfrm>
          <a:prstGeom prst="rightBrace">
            <a:avLst>
              <a:gd name="adj1" fmla="val 8333"/>
              <a:gd name="adj2" fmla="val 45699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748669" y="2923882"/>
            <a:ext cx="5556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令人難以學習的內隱知識（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know-how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大綱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作者觀點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學習數據分析的內隱知識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/>
              <a:t>本書教會三件事</a:t>
            </a:r>
            <a:endParaRPr lang="en-US" altLang="zh-TW" sz="3600" dirty="0" smtClean="0"/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本書不講冰冷的電腦科學工具</a:t>
            </a:r>
            <a:endParaRPr lang="en-US" altLang="zh-TW" sz="3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ea"/>
              <a:buAutoNum type="ea1ChtPeriod"/>
            </a:pPr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</a:rPr>
              <a:t>延伸閱讀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B53D8-1E28-47A0-B451-AAAD3023C2FA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外語學院讀書會</a:t>
            </a:r>
            <a:r>
              <a:rPr lang="en-US" altLang="zh-TW" smtClean="0"/>
              <a:t>_111</a:t>
            </a:r>
            <a:r>
              <a:rPr lang="zh-TW" altLang="en-US" smtClean="0"/>
              <a:t>學年下學期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第二期數位人文計畫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1795</Words>
  <Application>Microsoft Office PowerPoint</Application>
  <PresentationFormat>寬螢幕</PresentationFormat>
  <Paragraphs>214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解讀數據的技術</vt:lpstr>
      <vt:lpstr>作者簡介</vt:lpstr>
      <vt:lpstr>大綱</vt:lpstr>
      <vt:lpstr>大綱</vt:lpstr>
      <vt:lpstr>作者觀點</vt:lpstr>
      <vt:lpstr>大綱</vt:lpstr>
      <vt:lpstr>學習數據分析的內隱知識</vt:lpstr>
      <vt:lpstr>大綱</vt:lpstr>
      <vt:lpstr>本書教會三件事</vt:lpstr>
      <vt:lpstr>(一)我們應該如何看待數據能夠發揮的價值？</vt:lpstr>
      <vt:lpstr>(二)我們應該如何從數據中分析消費者心理？</vt:lpstr>
      <vt:lpstr>(三)我們應該如何解讀數據，有效運用在行銷上？</vt:lpstr>
      <vt:lpstr>(三)我們應該如何解讀數據，有效運用在行銷上？</vt:lpstr>
      <vt:lpstr>(三)我們應該如何解讀數據，有效運用在行銷上？</vt:lpstr>
      <vt:lpstr>(三)我們應該如何解讀數據，有效運用在行銷上？</vt:lpstr>
      <vt:lpstr>(三)我們應該如何解讀數據，有效運用在行銷上？</vt:lpstr>
      <vt:lpstr>大綱</vt:lpstr>
      <vt:lpstr>本書不講冰冷的電腦科學工具</vt:lpstr>
      <vt:lpstr>本書不講冰冷的電腦科學工具</vt:lpstr>
      <vt:lpstr>大綱</vt:lpstr>
      <vt:lpstr>延伸閱讀</vt:lpstr>
      <vt:lpstr>延伸閱讀</vt:lpstr>
      <vt:lpstr>PowerPoint 簡報</vt:lpstr>
      <vt:lpstr>心得QRCODE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資料視覺化（前篇）</dc:title>
  <dc:creator>阮至永</dc:creator>
  <cp:lastModifiedBy>江靖芬</cp:lastModifiedBy>
  <cp:revision>116</cp:revision>
  <dcterms:created xsi:type="dcterms:W3CDTF">2023-03-08T00:18:31Z</dcterms:created>
  <dcterms:modified xsi:type="dcterms:W3CDTF">2023-05-10T02:55:43Z</dcterms:modified>
</cp:coreProperties>
</file>